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54" r:id="rId5"/>
    <p:sldId id="363" r:id="rId6"/>
    <p:sldId id="331" r:id="rId7"/>
    <p:sldId id="329" r:id="rId8"/>
    <p:sldId id="357" r:id="rId9"/>
    <p:sldId id="345" r:id="rId10"/>
    <p:sldId id="351" r:id="rId11"/>
    <p:sldId id="347" r:id="rId12"/>
    <p:sldId id="350" r:id="rId13"/>
    <p:sldId id="352" r:id="rId14"/>
    <p:sldId id="361" r:id="rId15"/>
    <p:sldId id="362" r:id="rId16"/>
    <p:sldId id="356" r:id="rId17"/>
    <p:sldId id="353" r:id="rId18"/>
    <p:sldId id="355" r:id="rId19"/>
    <p:sldId id="34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ADD716-62F7-4215-94C7-7216B844F2E4}">
          <p14:sldIdLst>
            <p14:sldId id="354"/>
            <p14:sldId id="363"/>
            <p14:sldId id="331"/>
            <p14:sldId id="329"/>
            <p14:sldId id="357"/>
            <p14:sldId id="345"/>
          </p14:sldIdLst>
        </p14:section>
        <p14:section name="Untitled Section" id="{58C4CB4A-E2AD-4C49-94C0-65F3ED396C1F}">
          <p14:sldIdLst>
            <p14:sldId id="351"/>
            <p14:sldId id="347"/>
            <p14:sldId id="350"/>
            <p14:sldId id="352"/>
            <p14:sldId id="361"/>
            <p14:sldId id="362"/>
          </p14:sldIdLst>
        </p14:section>
        <p14:section name="Untitled Section" id="{C6B13AB9-7BAE-4CFA-86BF-249131EC8859}">
          <p14:sldIdLst>
            <p14:sldId id="356"/>
            <p14:sldId id="353"/>
            <p14:sldId id="355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148" autoAdjust="0"/>
  </p:normalViewPr>
  <p:slideViewPr>
    <p:cSldViewPr snapToGrid="0">
      <p:cViewPr varScale="1">
        <p:scale>
          <a:sx n="96" d="100"/>
          <a:sy n="9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abs/pii/S2213138823005647" TargetMode="External"/><Relationship Id="rId5" Type="http://schemas.openxmlformats.org/officeDocument/2006/relationships/hyperlink" Target="https://www.20energy.it/en/home-2/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403/02/04/3073405/24-%D8%A2%D8%B2%D8%A7%D8%AF%D8%B1%D8%A7%D9%87-%D8%A8%D9%87-%D8%B9%D9%88%D8%A7%D8%B1%D8%B6%DB%8C-%D8%A7%D9%84%DA%A9%D8%AA%D8%B1%D9%88%D9%86%DB%8C%DA%A9%DB%8C-%D9%85%D8%AC%D9%87%D8%B2-%D8%B4%D8%A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395/11/30/1332010/%D9%BE%D8%B1%D9%88%D8%A7%D9%86%D9%87-%D9%88%D8%A7%D8%AD%D8%AF%D9%87%D8%A7%DB%8C-%D8%AA%D9%88%D9%84%DB%8C%D8%AF-%D9%84%D8%A7%D9%85%D9%BE-40-%D9%88%D8%A7%D8%AA%DB%8C-%D8%AF%D8%B1-%D8%A7%D8%B3%D8%AA%D8%A7%D9%86-%D8%A8%D9%88%D8%B4%D9%87%D8%B1-%D9%84%D8%BA%D9%88-%D9%85%DB%8C-%D8%B4%D9%88%D8%AF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fa/news/1403/06/30/3161945/%D8%A7%D9%81%D8%B2%D8%A7%DB%8C%D8%B4-%D8%AD%D8%AC%D9%85-%D8%AA%D8%B1%D8%A7%D9%81%DB%8C%DA%A9-%D8%AF%D8%B1-%D9%85%D8%AD%D9%88%D8%B1%D9%87%D8%A7%DB%8C-%D9%85%D9%88%D8%A7%D8%B5%D9%84%D8%A7%D8%AA%DB%8C-%D9%85%D8%A7%D8%B2%D9%86%D8%AF%D8%B1%D8%A7%D9%8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084" y="-445273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3429000"/>
            <a:ext cx="9052560" cy="1243584"/>
          </a:xfrm>
        </p:spPr>
        <p:txBody>
          <a:bodyPr/>
          <a:lstStyle/>
          <a:p>
            <a:r>
              <a:rPr lang="fa-IR" b="1" dirty="0">
                <a:solidFill>
                  <a:srgbClr val="92D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به نام خدا</a:t>
            </a:r>
            <a:br>
              <a:rPr lang="fa-IR" b="1" dirty="0">
                <a:solidFill>
                  <a:srgbClr val="92D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</a:br>
            <a:br>
              <a:rPr lang="fa-IR" b="1" dirty="0">
                <a:cs typeface="2  Nazanin" panose="00000400000000000000" pitchFamily="2" charset="-78"/>
              </a:rPr>
            </a:br>
            <a:r>
              <a:rPr lang="fa-IR" sz="4400" b="1" dirty="0">
                <a:cs typeface="2  Nazanin" panose="00000400000000000000" pitchFamily="2" charset="-78"/>
              </a:rPr>
              <a:t>آرتمیس نویدگلی</a:t>
            </a:r>
            <a:br>
              <a:rPr lang="fa-IR" b="1" dirty="0">
                <a:cs typeface="2  Nazanin" panose="00000400000000000000" pitchFamily="2" charset="-78"/>
              </a:rPr>
            </a:br>
            <a:br>
              <a:rPr lang="fa-IR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استاد راهنما : سرکارخانم سمیه محمدی</a:t>
            </a:r>
            <a:br>
              <a:rPr lang="fa-IR" sz="3200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مدرسه پروین اعتصامی</a:t>
            </a:r>
            <a:br>
              <a:rPr lang="fa-IR" sz="3200" b="1" dirty="0">
                <a:cs typeface="2  Nazanin" panose="00000400000000000000" pitchFamily="2" charset="-78"/>
              </a:rPr>
            </a:br>
            <a:r>
              <a:rPr lang="fa-IR" sz="3200" b="1" dirty="0">
                <a:cs typeface="2  Nazanin" panose="00000400000000000000" pitchFamily="2" charset="-78"/>
              </a:rPr>
              <a:t>منطقه 21</a:t>
            </a:r>
            <a:br>
              <a:rPr lang="fa-IR" b="1" dirty="0">
                <a:cs typeface="2  Nazanin" panose="00000400000000000000" pitchFamily="2" charset="-78"/>
              </a:rPr>
            </a:br>
            <a:r>
              <a:rPr lang="fa-IR" sz="4000" b="1" dirty="0">
                <a:cs typeface="2  Nazanin" panose="00000400000000000000" pitchFamily="2" charset="-78"/>
              </a:rPr>
              <a:t>1404-1403</a:t>
            </a:r>
            <a:br>
              <a:rPr lang="fa-IR" b="1" dirty="0">
                <a:cs typeface="2  Nazanin" panose="00000400000000000000" pitchFamily="2" charset="-78"/>
              </a:rPr>
            </a:br>
            <a:endParaRPr lang="en-US" b="1" dirty="0">
              <a:cs typeface="2 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36525"/>
            <a:ext cx="9608141" cy="599585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961" y="5760142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66788" y="72561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/>
              <a:t>معایب و مزایای کار: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Content Placeholder 16" descr="Thumbs Down Emoji">
                <a:extLst>
                  <a:ext uri="{FF2B5EF4-FFF2-40B4-BE49-F238E27FC236}">
                    <a16:creationId xmlns:a16="http://schemas.microsoft.com/office/drawing/2014/main" id="{4EA48453-0A60-8DBC-931E-909755AA27D0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4077062705"/>
                  </p:ext>
                </p:extLst>
              </p:nvPr>
            </p:nvGraphicFramePr>
            <p:xfrm>
              <a:off x="7432059" y="3171886"/>
              <a:ext cx="2213351" cy="23187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13351" cy="2318748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06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Content Placeholder 16" descr="Thumbs Down Emoji">
                <a:extLst>
                  <a:ext uri="{FF2B5EF4-FFF2-40B4-BE49-F238E27FC236}">
                    <a16:creationId xmlns:a16="http://schemas.microsoft.com/office/drawing/2014/main" id="{4EA48453-0A60-8DBC-931E-909755AA27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2059" y="3171886"/>
                <a:ext cx="2213351" cy="2318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Thumbs Up Emoji">
                <a:extLst>
                  <a:ext uri="{FF2B5EF4-FFF2-40B4-BE49-F238E27FC236}">
                    <a16:creationId xmlns:a16="http://schemas.microsoft.com/office/drawing/2014/main" id="{058D4F87-AB7D-3B07-32C2-24E1BE517E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2981827"/>
                  </p:ext>
                </p:extLst>
              </p:nvPr>
            </p:nvGraphicFramePr>
            <p:xfrm>
              <a:off x="1746875" y="2615979"/>
              <a:ext cx="3238594" cy="27750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38594" cy="2775005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16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Thumbs Up Emoji">
                <a:extLst>
                  <a:ext uri="{FF2B5EF4-FFF2-40B4-BE49-F238E27FC236}">
                    <a16:creationId xmlns:a16="http://schemas.microsoft.com/office/drawing/2014/main" id="{058D4F87-AB7D-3B07-32C2-24E1BE517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875" y="2615979"/>
                <a:ext cx="3238594" cy="27750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09DC4-828B-69D3-11D6-FF39B755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E7F1-A0B6-E4DD-D321-26EC2D46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/>
          <a:lstStyle/>
          <a:p>
            <a:pPr algn="ctr"/>
            <a:r>
              <a:rPr lang="fa-IR" dirty="0"/>
              <a:t>نیاز های اصلی: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9938C-9D3B-4F14-C596-0491EBBFDB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955A-5DB9-7E50-9A55-C136B0D4C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8A581-1DC9-63BA-B4CD-41930C4870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72719" y="2754729"/>
            <a:ext cx="7571232" cy="3392424"/>
          </a:xfrm>
        </p:spPr>
        <p:txBody>
          <a:bodyPr/>
          <a:lstStyle/>
          <a:p>
            <a:r>
              <a:rPr lang="fa-IR" dirty="0"/>
              <a:t>1</a:t>
            </a:r>
            <a:r>
              <a:rPr lang="fa-IR" sz="2800" b="1" dirty="0">
                <a:cs typeface="Nazanin" panose="00000400000000000000" pitchFamily="2" charset="-78"/>
              </a:rPr>
              <a:t>-صفحه ای که انرژی جنبشی را دریافت کند.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sz="2800" b="1" dirty="0">
                <a:cs typeface="Nazanin" panose="00000400000000000000" pitchFamily="2" charset="-78"/>
              </a:rPr>
              <a:t>2-مولدی که انرژی جنبشی را به الکتریکی تبدیل کند.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dirty="0"/>
              <a:t>3</a:t>
            </a:r>
            <a:r>
              <a:rPr lang="fa-IR" sz="2800" b="1" dirty="0">
                <a:cs typeface="Nazanin" panose="00000400000000000000" pitchFamily="2" charset="-78"/>
              </a:rPr>
              <a:t>-سیستم تبدیل،برای تبدیل جریان متناوب به جریان ثابت</a:t>
            </a:r>
            <a:r>
              <a:rPr lang="fa-I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00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07C3E-73D4-F74C-4954-A0066FDC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130-BD20-898D-12A5-101EA489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>
            <a:normAutofit/>
          </a:bodyPr>
          <a:lstStyle/>
          <a:p>
            <a:pPr algn="ctr"/>
            <a:r>
              <a:rPr lang="fa-IR" sz="5400" dirty="0"/>
              <a:t>نتیجه:</a:t>
            </a:r>
            <a:endParaRPr lang="en-US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3AB1-E974-BC8A-7171-3B97952C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D568-A490-D9C0-EBD1-BA5EBD4E6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9DDD5E-52D9-D3C7-598A-7A15A16D73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34602" y="2623930"/>
            <a:ext cx="8142136" cy="2854519"/>
          </a:xfrm>
        </p:spPr>
        <p:txBody>
          <a:bodyPr>
            <a:normAutofit/>
          </a:bodyPr>
          <a:lstStyle/>
          <a:p>
            <a:pPr algn="ctr"/>
            <a:r>
              <a:rPr lang="fa-IR" sz="2800" b="1" dirty="0">
                <a:cs typeface="Nazanin" panose="00000400000000000000" pitchFamily="2" charset="-78"/>
              </a:rPr>
              <a:t>این فناوری می تواند بسیار برای پیشرفت و</a:t>
            </a:r>
          </a:p>
          <a:p>
            <a:pPr algn="ctr"/>
            <a:endParaRPr lang="fa-IR" sz="2800" b="1" dirty="0">
              <a:cs typeface="Nazanin" panose="00000400000000000000" pitchFamily="2" charset="-78"/>
            </a:endParaRPr>
          </a:p>
          <a:p>
            <a:pPr algn="ctr"/>
            <a:r>
              <a:rPr lang="fa-IR" sz="2800" b="1" dirty="0">
                <a:cs typeface="Nazanin" panose="00000400000000000000" pitchFamily="2" charset="-78"/>
              </a:rPr>
              <a:t>حفظ طبیعت کارساز باشد و</a:t>
            </a:r>
          </a:p>
          <a:p>
            <a:pPr algn="ctr"/>
            <a:endParaRPr lang="fa-IR" sz="2800" b="1" dirty="0">
              <a:cs typeface="Nazanin" panose="00000400000000000000" pitchFamily="2" charset="-78"/>
            </a:endParaRPr>
          </a:p>
          <a:p>
            <a:pPr algn="ctr"/>
            <a:r>
              <a:rPr lang="fa-IR" sz="2800" b="1" dirty="0">
                <a:cs typeface="Nazanin" panose="00000400000000000000" pitchFamily="2" charset="-78"/>
              </a:rPr>
              <a:t> کمک کند تا برق بیشتری تولید شود.</a:t>
            </a:r>
          </a:p>
        </p:txBody>
      </p:sp>
    </p:spTree>
    <p:extLst>
      <p:ext uri="{BB962C8B-B14F-4D97-AF65-F5344CB8AC3E}">
        <p14:creationId xmlns:p14="http://schemas.microsoft.com/office/powerpoint/2010/main" val="327189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3850817" cy="1307989"/>
          </a:xfrm>
        </p:spPr>
        <p:txBody>
          <a:bodyPr/>
          <a:lstStyle/>
          <a:p>
            <a:pPr algn="ctr"/>
            <a:r>
              <a:rPr lang="fa-IR" dirty="0"/>
              <a:t>پیشنهادات 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73" y="3824449"/>
            <a:ext cx="6877878" cy="1307989"/>
          </a:xfrm>
        </p:spPr>
        <p:txBody>
          <a:bodyPr>
            <a:normAutofit/>
          </a:bodyPr>
          <a:lstStyle/>
          <a:p>
            <a:pPr algn="ctr"/>
            <a:r>
              <a:rPr lang="fa-IR" sz="2800" b="1" dirty="0">
                <a:cs typeface="Nazanin" panose="00000400000000000000" pitchFamily="2" charset="-78"/>
              </a:rPr>
              <a:t>نصب سیستم لیبرا درکف پیاده رو ها جهت تولید و ذخیره انرژی الکتریکی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740497"/>
            <a:ext cx="6327648" cy="892255"/>
          </a:xfrm>
        </p:spPr>
        <p:txBody>
          <a:bodyPr/>
          <a:lstStyle/>
          <a:p>
            <a:r>
              <a:rPr lang="fa-IR" dirty="0"/>
              <a:t>منابع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9B4DAF-8A79-D522-EE93-F2E65C398033}"/>
              </a:ext>
            </a:extLst>
          </p:cNvPr>
          <p:cNvSpPr txBox="1"/>
          <p:nvPr/>
        </p:nvSpPr>
        <p:spPr>
          <a:xfrm>
            <a:off x="1470452" y="3902329"/>
            <a:ext cx="626537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Nazanin" panose="00000400000000000000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https://www.20energy.it/en/home-2/</a:t>
            </a:r>
            <a:endParaRPr lang="en-US" sz="2400" b="1" dirty="0">
              <a:solidFill>
                <a:schemeClr val="bg1"/>
              </a:solidFill>
              <a:cs typeface="Nazanin" panose="00000400000000000000" pitchFamily="2" charset="-78"/>
            </a:endParaRPr>
          </a:p>
          <a:p>
            <a:pPr algn="ctr"/>
            <a:endParaRPr lang="en-US" sz="2400" b="1" dirty="0">
              <a:solidFill>
                <a:srgbClr val="3968F6"/>
              </a:solidFill>
              <a:cs typeface="Nazanin" panose="00000400000000000000" pitchFamily="2" charset="-78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cs typeface="Nazanin" panose="00000400000000000000" pitchFamily="2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https://www.sciencedirect.com/science/article/abs/pii/S2213138823005647</a:t>
            </a:r>
            <a:endParaRPr lang="en-US" sz="2400" b="1" dirty="0">
              <a:solidFill>
                <a:schemeClr val="bg1"/>
              </a:solidFill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835615"/>
          </a:xfrm>
        </p:spPr>
        <p:txBody>
          <a:bodyPr/>
          <a:lstStyle/>
          <a:p>
            <a:r>
              <a:rPr lang="fa-IR" dirty="0"/>
              <a:t>پیوست 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086970"/>
            <a:ext cx="9144000" cy="613046"/>
          </a:xfrm>
        </p:spPr>
        <p:txBody>
          <a:bodyPr/>
          <a:lstStyle/>
          <a:p>
            <a:r>
              <a:rPr lang="fa-IR" sz="3200" b="1" dirty="0"/>
              <a:t>استفاده از هوش مصنوعی </a:t>
            </a:r>
            <a:r>
              <a:rPr lang="en-US" sz="3200" b="1" dirty="0"/>
              <a:t>chat </a:t>
            </a:r>
            <a:r>
              <a:rPr lang="en-US" sz="3200" b="1" dirty="0" err="1"/>
              <a:t>gpt</a:t>
            </a:r>
            <a:endParaRPr lang="en-US" sz="3200" b="1" dirty="0"/>
          </a:p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850" y="1408176"/>
            <a:ext cx="2652158" cy="4014216"/>
          </a:xfrm>
        </p:spPr>
        <p:txBody>
          <a:bodyPr/>
          <a:lstStyle/>
          <a:p>
            <a:r>
              <a:rPr lang="fa-IR" dirty="0"/>
              <a:t>سپاسگزاری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5760" y="685800"/>
            <a:ext cx="5843015" cy="3401170"/>
          </a:xfrm>
        </p:spPr>
        <p:txBody>
          <a:bodyPr/>
          <a:lstStyle/>
          <a:p>
            <a:r>
              <a:rPr lang="fa-IR" sz="2800" b="1" dirty="0">
                <a:cs typeface="Nazanin" panose="00000400000000000000" pitchFamily="2" charset="-78"/>
              </a:rPr>
              <a:t>سرکار خانم سمیه محمدی معلم عزیزم</a:t>
            </a:r>
          </a:p>
          <a:p>
            <a:endParaRPr lang="en-US" sz="2800" b="1" dirty="0">
              <a:cs typeface="Nazanin" panose="00000400000000000000" pitchFamily="2" charset="-78"/>
            </a:endParaRPr>
          </a:p>
          <a:p>
            <a:r>
              <a:rPr lang="fa-IR" sz="2800" b="1" dirty="0">
                <a:cs typeface="Nazanin" panose="00000400000000000000" pitchFamily="2" charset="-78"/>
              </a:rPr>
              <a:t>کادر محترم مدرسه پروین اعتصامی</a:t>
            </a:r>
          </a:p>
          <a:p>
            <a:endParaRPr lang="fa-IR" sz="2800" b="1" dirty="0">
              <a:cs typeface="Nazanin" panose="00000400000000000000" pitchFamily="2" charset="-78"/>
            </a:endParaRPr>
          </a:p>
          <a:p>
            <a:r>
              <a:rPr lang="fa-IR" sz="2800" b="1">
                <a:cs typeface="Nazanin" panose="00000400000000000000" pitchFamily="2" charset="-78"/>
              </a:rPr>
              <a:t>داداش و مادر </a:t>
            </a:r>
            <a:r>
              <a:rPr lang="fa-IR" sz="2800" b="1" dirty="0">
                <a:cs typeface="Nazanin" panose="00000400000000000000" pitchFamily="2" charset="-78"/>
              </a:rPr>
              <a:t>مهربانم </a:t>
            </a:r>
            <a:endParaRPr lang="en-US" sz="2800" b="1" dirty="0">
              <a:cs typeface="Nazanin" panose="00000400000000000000" pitchFamily="2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D982-FB1D-34C6-F2CC-FBB98792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4000" b="1" dirty="0">
                <a:solidFill>
                  <a:schemeClr val="tx1"/>
                </a:solidFill>
                <a:cs typeface="Nazanin" panose="00000400000000000000" pitchFamily="2" charset="-78"/>
              </a:rPr>
              <a:t>عنوان</a:t>
            </a:r>
            <a:r>
              <a:rPr lang="fa-I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401E-9A97-8461-B4D5-EFE18C5FE2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7" y="2523744"/>
            <a:ext cx="9960599" cy="3694176"/>
          </a:xfrm>
        </p:spPr>
        <p:txBody>
          <a:bodyPr>
            <a:normAutofit/>
          </a:bodyPr>
          <a:lstStyle/>
          <a:p>
            <a:pPr algn="ctr"/>
            <a:r>
              <a:rPr lang="fa-IR" sz="6000" b="1" dirty="0">
                <a:cs typeface="2  Nazanin" panose="00000400000000000000" pitchFamily="2" charset="-78"/>
              </a:rPr>
              <a:t>تولید برق با خودرو ها</a:t>
            </a:r>
            <a:endParaRPr lang="fa-IR" sz="6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09692-0A72-F6CC-213C-716B8CA4A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BDAE-00FE-8FD1-0F1F-C5D60A053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6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1389888"/>
          </a:xfrm>
          <a:noFill/>
        </p:spPr>
        <p:txBody>
          <a:bodyPr>
            <a:noAutofit/>
          </a:bodyPr>
          <a:lstStyle/>
          <a:p>
            <a:r>
              <a:rPr lang="fa-IR" sz="6000" b="1" dirty="0">
                <a:cs typeface="Nazanin" panose="00000400000000000000" pitchFamily="2" charset="-78"/>
              </a:rPr>
              <a:t>مقدمه</a:t>
            </a:r>
            <a:endParaRPr lang="en-US" sz="6000" b="1" dirty="0">
              <a:cs typeface="Nazanin" panose="00000400000000000000" pitchFamily="2" charset="-78"/>
            </a:endParaRP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FEDA051-903E-CF80-5E20-8BB474AC4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683142" cy="1389888"/>
          </a:xfrm>
        </p:spPr>
        <p:txBody>
          <a:bodyPr/>
          <a:lstStyle/>
          <a:p>
            <a:pPr algn="r"/>
            <a:r>
              <a:rPr lang="fa-IR" b="1" dirty="0">
                <a:cs typeface="Nazanin" panose="00000400000000000000" pitchFamily="2" charset="-78"/>
              </a:rPr>
              <a:t>ماشین ها در زمان حال یکی از منبع های تولید هوای آلوده هستند که می توانند در آینده نزدیک به یکی از منبع های تولید برق تبدیل بشوند.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fa-IR" sz="4800" b="1" dirty="0">
                <a:cs typeface="Nazanin" panose="00000400000000000000" pitchFamily="2" charset="-78"/>
              </a:rPr>
              <a:t>معرفی فناوری جدید</a:t>
            </a:r>
            <a:endParaRPr lang="en-US" sz="4800" b="1" dirty="0">
              <a:cs typeface="Nazanin" panose="00000400000000000000" pitchFamily="2" charset="-7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Content Placeholder 14" descr="Emoji With Glasses">
                <a:extLst>
                  <a:ext uri="{FF2B5EF4-FFF2-40B4-BE49-F238E27FC236}">
                    <a16:creationId xmlns:a16="http://schemas.microsoft.com/office/drawing/2014/main" id="{0294875C-6936-7984-E357-CFB90FB09605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2724214109"/>
                  </p:ext>
                </p:extLst>
              </p:nvPr>
            </p:nvGraphicFramePr>
            <p:xfrm>
              <a:off x="10549314" y="2339382"/>
              <a:ext cx="1139612" cy="8926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39612" cy="892696"/>
                    </a:xfrm>
                    <a:prstGeom prst="rect">
                      <a:avLst/>
                    </a:prstGeom>
                  </am3d:spPr>
                  <am3d:camera>
                    <am3d:pos x="0" y="0" z="782266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25281" d="1000000"/>
                    <am3d:preTrans dx="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31454" ay="-1695291" az="-3015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00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Content Placeholder 14" descr="Emoji With Glasses">
                <a:extLst>
                  <a:ext uri="{FF2B5EF4-FFF2-40B4-BE49-F238E27FC236}">
                    <a16:creationId xmlns:a16="http://schemas.microsoft.com/office/drawing/2014/main" id="{0294875C-6936-7984-E357-CFB90FB09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9314" y="2339382"/>
                <a:ext cx="1139612" cy="89269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357DED-2FC3-2C95-2786-96D35676A4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2667" y="2790909"/>
            <a:ext cx="4383952" cy="20355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fa-IR" sz="4400" b="1" dirty="0">
                <a:cs typeface="Nazanin" panose="00000400000000000000" pitchFamily="2" charset="-78"/>
              </a:rPr>
              <a:t>سیستم لیبرا</a:t>
            </a:r>
          </a:p>
          <a:p>
            <a:pPr algn="ctr"/>
            <a:endParaRPr lang="fa-IR" sz="4400" b="1" dirty="0">
              <a:cs typeface="Nazanin" panose="00000400000000000000" pitchFamily="2" charset="-78"/>
            </a:endParaRPr>
          </a:p>
          <a:p>
            <a:pPr algn="ctr"/>
            <a:r>
              <a:rPr lang="en-US" sz="4400" b="1" dirty="0">
                <a:cs typeface="Nazanin" panose="00000400000000000000" pitchFamily="2" charset="-78"/>
              </a:rPr>
              <a:t>(</a:t>
            </a:r>
            <a:r>
              <a:rPr lang="en-US" sz="4400" b="1" dirty="0" err="1">
                <a:cs typeface="Nazanin" panose="00000400000000000000" pitchFamily="2" charset="-78"/>
              </a:rPr>
              <a:t>lybra</a:t>
            </a:r>
            <a:r>
              <a:rPr lang="en-US" sz="4400" b="1" dirty="0">
                <a:cs typeface="Nazanin" panose="00000400000000000000" pitchFamily="2" charset="-78"/>
              </a:rPr>
              <a:t> system)</a:t>
            </a:r>
            <a:endParaRPr lang="fa-IR" sz="4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3125-B84B-FFCD-FA72-9889031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600" b="1" dirty="0">
                <a:cs typeface="Nazanin" panose="00000400000000000000" pitchFamily="2" charset="-78"/>
              </a:rPr>
              <a:t>مکان های مناسب برای نصب این سیستم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DB67520-41D2-1783-943E-1F6DDD9BA7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4738" y="2841587"/>
            <a:ext cx="4170362" cy="290361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F543-40A8-0F04-53D6-66D11EE61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57AEA-A04C-D806-6400-4ECBDC3764DB}"/>
              </a:ext>
            </a:extLst>
          </p:cNvPr>
          <p:cNvSpPr txBox="1"/>
          <p:nvPr/>
        </p:nvSpPr>
        <p:spPr>
          <a:xfrm>
            <a:off x="0" y="8084733"/>
            <a:ext cx="5176298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900">
                <a:hlinkClick r:id="rId3" tooltip="https://www.tasnimnews.com/fa/news/1403/02/04/3073405/24-%D8%A2%D8%B2%D8%A7%D8%AF%D8%B1%D8%A7%D9%87-%D8%A8%D9%87-%D8%B9%D9%88%D8%A7%D8%B1%D8%B6%DB%8C-%D8%A7%D9%84%DA%A9%D8%AA%D8%B1%D9%88%D9%86%DB%8C%DA%A9%DB%8C-%D9%85%D8%AC%D9%87%D8%B2-%D8%B4%D8%AF"/>
              </a:rPr>
              <a:t>This Photo</a:t>
            </a:r>
            <a:r>
              <a:rPr lang="fa-IR" sz="900"/>
              <a:t> by Unknown Author is licensed under </a:t>
            </a:r>
            <a:r>
              <a:rPr lang="fa-IR" sz="900">
                <a:hlinkClick r:id="rId4" tooltip="https://creativecommons.org/licenses/by/3.0/"/>
              </a:rPr>
              <a:t>CC BY</a:t>
            </a:r>
            <a:endParaRPr lang="fa-IR" sz="90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EB6EF01-316B-2E02-BE5C-C9790210CD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42674"/>
            <a:ext cx="5307691" cy="3629526"/>
          </a:xfrm>
        </p:spPr>
        <p:txBody>
          <a:bodyPr>
            <a:normAutofit fontScale="92500" lnSpcReduction="20000"/>
          </a:bodyPr>
          <a:lstStyle/>
          <a:p>
            <a:r>
              <a:rPr lang="fa-IR" dirty="0"/>
              <a:t>میدان ها</a:t>
            </a:r>
            <a:endParaRPr lang="fa-IR" sz="2600" dirty="0"/>
          </a:p>
          <a:p>
            <a:endParaRPr lang="fa-IR" sz="2600" dirty="0"/>
          </a:p>
          <a:p>
            <a:r>
              <a:rPr lang="fa-IR" sz="2600" dirty="0"/>
              <a:t>چهار راه ها</a:t>
            </a:r>
          </a:p>
          <a:p>
            <a:endParaRPr lang="fa-IR" sz="2600" dirty="0"/>
          </a:p>
          <a:p>
            <a:r>
              <a:rPr lang="fa-IR" sz="2600" dirty="0"/>
              <a:t>خروجی بزرگراه ها</a:t>
            </a:r>
          </a:p>
          <a:p>
            <a:endParaRPr lang="fa-IR" sz="2600" dirty="0"/>
          </a:p>
          <a:p>
            <a:r>
              <a:rPr lang="fa-IR" sz="2600" dirty="0"/>
              <a:t>محل های پرداخت عوارض</a:t>
            </a:r>
          </a:p>
          <a:p>
            <a:endParaRPr lang="fa-IR" sz="2600" dirty="0"/>
          </a:p>
          <a:p>
            <a:r>
              <a:rPr lang="fa-IR" sz="2600" dirty="0"/>
              <a:t> پارکینگ های مراکز خرید</a:t>
            </a:r>
          </a:p>
        </p:txBody>
      </p:sp>
    </p:spTree>
    <p:extLst>
      <p:ext uri="{BB962C8B-B14F-4D97-AF65-F5344CB8AC3E}">
        <p14:creationId xmlns:p14="http://schemas.microsoft.com/office/powerpoint/2010/main" val="181711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529389"/>
            <a:ext cx="4307305" cy="4893003"/>
          </a:xfrm>
          <a:noFill/>
        </p:spPr>
        <p:txBody>
          <a:bodyPr>
            <a:normAutofit/>
          </a:bodyPr>
          <a:lstStyle/>
          <a:p>
            <a:pPr algn="r"/>
            <a: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  <a:t>مقداری که این فناوری</a:t>
            </a: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  <a:t> می تواند الکتریسیته تولید کند،</a:t>
            </a: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br>
              <a:rPr lang="fa-IR" sz="2800" b="1" dirty="0">
                <a:solidFill>
                  <a:srgbClr val="FFC000"/>
                </a:solidFill>
                <a:cs typeface="Nazanin" panose="00000400000000000000" pitchFamily="2" charset="-78"/>
              </a:rPr>
            </a:br>
            <a:r>
              <a:rPr lang="fa-IR" sz="4000" b="1" dirty="0">
                <a:solidFill>
                  <a:srgbClr val="FFC000"/>
                </a:solidFill>
                <a:cs typeface="Nazanin" panose="00000400000000000000" pitchFamily="2" charset="-78"/>
              </a:rPr>
              <a:t>چه قدرمی باشد؟</a:t>
            </a:r>
            <a:endParaRPr lang="en-US" sz="4000" b="1" dirty="0">
              <a:solidFill>
                <a:srgbClr val="FFC000"/>
              </a:solidFill>
              <a:cs typeface="Nazanin" panose="00000400000000000000" pitchFamily="2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6000F0-6B42-E14F-79B4-807D0018739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035" y="1536700"/>
            <a:ext cx="5396930" cy="375761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pPr algn="ctr"/>
            <a:r>
              <a:rPr lang="fa-IR" sz="5400" b="1" dirty="0">
                <a:solidFill>
                  <a:srgbClr val="00B0F0"/>
                </a:solidFill>
              </a:rPr>
              <a:t>نکته مهم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A42496-701D-439C-27A8-DC30C79F78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822713"/>
            <a:ext cx="11018122" cy="3898761"/>
          </a:xfrm>
        </p:spPr>
        <p:txBody>
          <a:bodyPr>
            <a:normAutofit/>
          </a:bodyPr>
          <a:lstStyle/>
          <a:p>
            <a:pPr algn="ctr"/>
            <a:r>
              <a:rPr lang="fa-IR" sz="4400" b="1" dirty="0">
                <a:cs typeface="Nazanin" panose="00000400000000000000" pitchFamily="2" charset="-78"/>
              </a:rPr>
              <a:t>انجام آزمایش قبل از تجاری شدن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15FEF0-CDE5-498E-8002-F580A2BE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24577"/>
            <a:ext cx="5351229" cy="28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56" y="204746"/>
            <a:ext cx="9528048" cy="1600200"/>
          </a:xfrm>
        </p:spPr>
        <p:txBody>
          <a:bodyPr/>
          <a:lstStyle/>
          <a:p>
            <a:r>
              <a:rPr lang="fa-IR" dirty="0"/>
              <a:t>این سیستم چگونه کار می کند؟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45AFF3D-0A55-0FC0-610B-CB1133E8967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248526" y="2237874"/>
            <a:ext cx="5719011" cy="4415379"/>
          </a:xfr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599"/>
            <a:ext cx="10954512" cy="1878497"/>
          </a:xfrm>
        </p:spPr>
        <p:txBody>
          <a:bodyPr/>
          <a:lstStyle/>
          <a:p>
            <a:pPr algn="ctr"/>
            <a:r>
              <a:rPr lang="fa-IR" dirty="0"/>
              <a:t>چرا این فناوری باید در مکان های به خصوصی مانند،جاهایی که ترافیک هست نصب شود؟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99143" y="3586038"/>
            <a:ext cx="2036329" cy="2686746"/>
          </a:xfrm>
        </p:spPr>
        <p:txBody>
          <a:bodyPr>
            <a:normAutofit/>
          </a:bodyPr>
          <a:lstStyle/>
          <a:p>
            <a:pPr algn="ctr"/>
            <a:r>
              <a:rPr lang="fa-IR" sz="4000" dirty="0"/>
              <a:t>یا خدا!چه </a:t>
            </a:r>
            <a:r>
              <a:rPr lang="fa-IR" sz="4000" dirty="0">
                <a:solidFill>
                  <a:srgbClr val="FF0000"/>
                </a:solidFill>
              </a:rPr>
              <a:t>ترافیکی</a:t>
            </a:r>
            <a:r>
              <a:rPr lang="fa-IR" sz="4000" dirty="0"/>
              <a:t>!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6DE575-7481-DE56-A37A-C70C927406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92849" y="2649465"/>
            <a:ext cx="4872512" cy="33924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F15DAC-6E9E-D0BF-D57A-C6590A2FA24D}"/>
              </a:ext>
            </a:extLst>
          </p:cNvPr>
          <p:cNvSpPr txBox="1"/>
          <p:nvPr/>
        </p:nvSpPr>
        <p:spPr>
          <a:xfrm>
            <a:off x="6192849" y="6041952"/>
            <a:ext cx="4872512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900">
                <a:hlinkClick r:id="rId3" tooltip="https://www.tasnimnews.com/fa/news/1403/06/30/3161945/%D8%A7%D9%81%D8%B2%D8%A7%DB%8C%D8%B4-%D8%AD%D8%AC%D9%85-%D8%AA%D8%B1%D8%A7%D9%81%DB%8C%DA%A9-%D8%AF%D8%B1-%D9%85%D8%AD%D9%88%D8%B1%D9%87%D8%A7%DB%8C-%D9%85%D9%88%D8%A7%D8%B5%D9%84%D8%A7%D8%AA%DB%8C-%D9%85%D8%A7%D8%B2%D9%86%D8%AF%D8%B1%D8%A7%D9%86"/>
              </a:rPr>
              <a:t>This Photo</a:t>
            </a:r>
            <a:r>
              <a:rPr lang="fa-IR" sz="900"/>
              <a:t> by Unknown Author is licensed under </a:t>
            </a:r>
            <a:r>
              <a:rPr lang="fa-IR" sz="900">
                <a:hlinkClick r:id="rId4" tooltip="https://creativecommons.org/licenses/by/3.0/"/>
              </a:rPr>
              <a:t>CC BY</a:t>
            </a:r>
            <a:endParaRPr lang="fa-IR" sz="900"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{5AB9D8DA-1777-4860-9B8F-AF9148188A1E}tf56410444_win32</Template>
  <TotalTime>417</TotalTime>
  <Words>326</Words>
  <Application>Microsoft Office PowerPoint</Application>
  <PresentationFormat>Widescreen</PresentationFormat>
  <Paragraphs>74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2  Nazanin</vt:lpstr>
      <vt:lpstr>Andalus</vt:lpstr>
      <vt:lpstr>Arial</vt:lpstr>
      <vt:lpstr>Baskerville Old Face</vt:lpstr>
      <vt:lpstr>Calibri</vt:lpstr>
      <vt:lpstr>Gill Sans Nova Light</vt:lpstr>
      <vt:lpstr>Nazanin</vt:lpstr>
      <vt:lpstr>Custom</vt:lpstr>
      <vt:lpstr>به نام خدا  آرتمیس نویدگلی  استاد راهنما : سرکارخانم سمیه محمدی مدرسه پروین اعتصامی منطقه 21 1404-1403 </vt:lpstr>
      <vt:lpstr>عنوان </vt:lpstr>
      <vt:lpstr>مقدمه</vt:lpstr>
      <vt:lpstr>معرفی فناوری جدید</vt:lpstr>
      <vt:lpstr>مکان های مناسب برای نصب این سیستم</vt:lpstr>
      <vt:lpstr>مقداری که این فناوری  می تواند الکتریسیته تولید کند،  چه قدرمی باشد؟</vt:lpstr>
      <vt:lpstr>نکته مهم</vt:lpstr>
      <vt:lpstr>این سیستم چگونه کار می کند؟</vt:lpstr>
      <vt:lpstr>چرا این فناوری باید در مکان های به خصوصی مانند،جاهایی که ترافیک هست نصب شود؟</vt:lpstr>
      <vt:lpstr>معایب و مزایای کار:</vt:lpstr>
      <vt:lpstr>نیاز های اصلی:</vt:lpstr>
      <vt:lpstr>نتیجه:</vt:lpstr>
      <vt:lpstr>پیشنهادات </vt:lpstr>
      <vt:lpstr>منابع </vt:lpstr>
      <vt:lpstr>پیوست </vt:lpstr>
      <vt:lpstr>سپاسگزاری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ARTIN NAVIDGOLI</dc:creator>
  <cp:lastModifiedBy>ARTIN NAVIDGOLI</cp:lastModifiedBy>
  <cp:revision>25</cp:revision>
  <dcterms:created xsi:type="dcterms:W3CDTF">2025-05-19T12:42:46Z</dcterms:created>
  <dcterms:modified xsi:type="dcterms:W3CDTF">2025-05-19T19:40:06Z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